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6" r:id="rId3"/>
    <p:sldId id="280" r:id="rId4"/>
    <p:sldId id="260" r:id="rId5"/>
    <p:sldId id="268" r:id="rId6"/>
    <p:sldId id="269" r:id="rId7"/>
    <p:sldId id="271" r:id="rId8"/>
    <p:sldId id="276" r:id="rId9"/>
    <p:sldId id="277" r:id="rId10"/>
    <p:sldId id="278" r:id="rId11"/>
    <p:sldId id="274" r:id="rId12"/>
    <p:sldId id="281" r:id="rId13"/>
    <p:sldId id="275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1CE54-5980-4CDE-B791-1426A1C5ECF1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87035-2487-4C82-A638-BC9E06074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6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7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15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00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0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3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7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0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3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8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554B3-61A0-4C62-8DCC-15D0FC39151A}" type="datetimeFigureOut">
              <a:rPr lang="en-GB" smtClean="0"/>
              <a:t>23/09/17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9C08-6A07-4B7E-AFA1-A9A4DC761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012D-1A37-401E-9D23-EA9261D30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813380"/>
          </a:xfrm>
        </p:spPr>
        <p:txBody>
          <a:bodyPr>
            <a:noAutofit/>
          </a:bodyPr>
          <a:lstStyle/>
          <a:p>
            <a:r>
              <a:rPr lang="en-GB" sz="6600" dirty="0">
                <a:latin typeface="Britannic Bold" panose="020B0903060703020204" pitchFamily="34" charset="0"/>
              </a:rPr>
              <a:t>Operation Emily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86286-0CBC-4300-83A8-128E1BD48E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Photos submitted by David Martin</a:t>
            </a:r>
          </a:p>
        </p:txBody>
      </p:sp>
    </p:spTree>
    <p:extLst>
      <p:ext uri="{BB962C8B-B14F-4D97-AF65-F5344CB8AC3E}">
        <p14:creationId xmlns:p14="http://schemas.microsoft.com/office/powerpoint/2010/main" val="336010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A72B0-3D96-4F36-8394-200343959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" y="149622"/>
            <a:ext cx="3466396" cy="5645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0B8DB-473E-46F2-960B-64A369048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42" y="149622"/>
            <a:ext cx="4070250" cy="5680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B137BA-EEC4-489D-94D1-067E8A6AC56F}"/>
              </a:ext>
            </a:extLst>
          </p:cNvPr>
          <p:cNvSpPr txBox="1"/>
          <p:nvPr/>
        </p:nvSpPr>
        <p:spPr>
          <a:xfrm>
            <a:off x="325315" y="5908431"/>
            <a:ext cx="859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left hand photo shows Bud Moon &amp; David Martin. I believe it is on Ely Cathedral </a:t>
            </a:r>
          </a:p>
          <a:p>
            <a:r>
              <a:rPr lang="en-GB" dirty="0"/>
              <a:t>But cannot be sure. O</a:t>
            </a:r>
            <a:r>
              <a:rPr lang="en-GB"/>
              <a:t>n </a:t>
            </a:r>
            <a:r>
              <a:rPr lang="en-GB" dirty="0"/>
              <a:t>the right on the same roof David is </a:t>
            </a:r>
            <a:r>
              <a:rPr lang="en-GB" dirty="0" err="1"/>
              <a:t>lightkeeping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02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526A4-3565-4949-8EDB-005E81F3F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7" y="195628"/>
            <a:ext cx="4286250" cy="642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2FE91-C00A-4DCA-B276-D2A978AE485F}"/>
              </a:ext>
            </a:extLst>
          </p:cNvPr>
          <p:cNvSpPr txBox="1"/>
          <p:nvPr/>
        </p:nvSpPr>
        <p:spPr>
          <a:xfrm>
            <a:off x="5222631" y="650631"/>
            <a:ext cx="3798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photo on the left shows a beacon lamp set up over a triangulation mark in the corner of the roof of a church tower.</a:t>
            </a:r>
          </a:p>
        </p:txBody>
      </p:sp>
    </p:spTree>
    <p:extLst>
      <p:ext uri="{BB962C8B-B14F-4D97-AF65-F5344CB8AC3E}">
        <p14:creationId xmlns:p14="http://schemas.microsoft.com/office/powerpoint/2010/main" val="117862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928B7B-EC6C-4F40-8945-80BE230CD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3" y="314823"/>
            <a:ext cx="6651850" cy="5538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3ED86-E958-4844-AE48-64DB53B17FB3}"/>
              </a:ext>
            </a:extLst>
          </p:cNvPr>
          <p:cNvSpPr txBox="1"/>
          <p:nvPr/>
        </p:nvSpPr>
        <p:spPr>
          <a:xfrm>
            <a:off x="6963508" y="314823"/>
            <a:ext cx="1960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Another photo from David Martin.</a:t>
            </a:r>
          </a:p>
          <a:p>
            <a:pPr algn="ctr"/>
            <a:r>
              <a:rPr lang="en-GB" dirty="0"/>
              <a:t>It looks flat enough to be in eastern England!</a:t>
            </a:r>
          </a:p>
          <a:p>
            <a:pPr algn="ctr"/>
            <a:r>
              <a:rPr lang="en-GB" dirty="0"/>
              <a:t>David with a time honoured drink handy!</a:t>
            </a:r>
          </a:p>
        </p:txBody>
      </p:sp>
    </p:spTree>
    <p:extLst>
      <p:ext uri="{BB962C8B-B14F-4D97-AF65-F5344CB8AC3E}">
        <p14:creationId xmlns:p14="http://schemas.microsoft.com/office/powerpoint/2010/main" val="189292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E4700-BCA7-41B4-80A8-EFCC0545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4" y="231941"/>
            <a:ext cx="3846635" cy="5033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5DDB9-0BF8-476C-BEA7-7128A1FA8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14" y="309721"/>
            <a:ext cx="3217985" cy="5039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671CD-3003-4857-9F47-88AE3B332A50}"/>
              </a:ext>
            </a:extLst>
          </p:cNvPr>
          <p:cNvSpPr txBox="1"/>
          <p:nvPr/>
        </p:nvSpPr>
        <p:spPr>
          <a:xfrm>
            <a:off x="633046" y="5855677"/>
            <a:ext cx="794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Not from Op Emily but a couple taken at SMS. Dave Martin on the left and top of the pile on the right</a:t>
            </a:r>
          </a:p>
        </p:txBody>
      </p:sp>
    </p:spTree>
    <p:extLst>
      <p:ext uri="{BB962C8B-B14F-4D97-AF65-F5344CB8AC3E}">
        <p14:creationId xmlns:p14="http://schemas.microsoft.com/office/powerpoint/2010/main" val="319437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012D-1A37-401E-9D23-EA9261D302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86286-0CBC-4300-83A8-128E1BD48E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4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464AF-9FD2-4AF2-81C6-299F63F76C0A}"/>
              </a:ext>
            </a:extLst>
          </p:cNvPr>
          <p:cNvSpPr txBox="1"/>
          <p:nvPr/>
        </p:nvSpPr>
        <p:spPr>
          <a:xfrm>
            <a:off x="567104" y="1252904"/>
            <a:ext cx="8064744" cy="423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latin typeface="Baskerville Old Face" panose="02020602080505020303" pitchFamily="18" charset="0"/>
              </a:rPr>
              <a:t>Operation Emily took place from 1958 until the Thor rockets were scrapped in the early sixties</a:t>
            </a:r>
            <a:r>
              <a:rPr lang="en-GB" sz="1600" dirty="0">
                <a:latin typeface="Bauhaus 93" panose="04030905020B02020C02" pitchFamily="82" charset="0"/>
              </a:rPr>
              <a:t>.</a:t>
            </a:r>
          </a:p>
          <a:p>
            <a:pPr algn="ctr"/>
            <a:endParaRPr lang="en-GB" sz="1350" dirty="0"/>
          </a:p>
          <a:p>
            <a:pPr algn="ctr"/>
            <a:r>
              <a:rPr lang="en-GB" sz="2000" dirty="0"/>
              <a:t>Personnel were provided by 13 Field Survey Squadron RE.</a:t>
            </a:r>
          </a:p>
          <a:p>
            <a:pPr algn="ctr"/>
            <a:r>
              <a:rPr lang="en-GB" sz="2000" dirty="0"/>
              <a:t>The task was to provide surveys for the establishment of 20 Thor ICBM bases in eastern England with four</a:t>
            </a:r>
          </a:p>
          <a:p>
            <a:pPr algn="ctr"/>
            <a:r>
              <a:rPr lang="en-GB" sz="2000" dirty="0"/>
              <a:t>HQ bases at RAF </a:t>
            </a:r>
            <a:r>
              <a:rPr lang="en-GB" sz="2000" dirty="0" err="1"/>
              <a:t>Feltwell</a:t>
            </a:r>
            <a:r>
              <a:rPr lang="en-GB" sz="2000" dirty="0"/>
              <a:t>, RAF Hemswell, RAF </a:t>
            </a:r>
            <a:r>
              <a:rPr lang="en-GB" sz="2000" dirty="0" err="1"/>
              <a:t>Driffield</a:t>
            </a:r>
            <a:r>
              <a:rPr lang="en-GB" sz="2000" dirty="0"/>
              <a:t> and RAF North </a:t>
            </a:r>
            <a:r>
              <a:rPr lang="en-GB" sz="2000" dirty="0" err="1"/>
              <a:t>Luffenham</a:t>
            </a:r>
            <a:r>
              <a:rPr lang="en-GB" sz="2000" dirty="0"/>
              <a:t>.</a:t>
            </a:r>
          </a:p>
          <a:p>
            <a:pPr algn="ctr"/>
            <a:r>
              <a:rPr lang="en-GB" sz="2000" dirty="0"/>
              <a:t>Each HQ had four sub stations all on existing RAF stations.</a:t>
            </a:r>
          </a:p>
          <a:p>
            <a:pPr algn="ctr"/>
            <a:r>
              <a:rPr lang="en-GB" sz="2000" dirty="0"/>
              <a:t>The task included Reconnaissance, pillar building, Macca base measurement, triangulation and astronomy. 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The majority of junior surveyors were taken from the ranks of National Servicemen</a:t>
            </a:r>
          </a:p>
        </p:txBody>
      </p:sp>
    </p:spTree>
    <p:extLst>
      <p:ext uri="{BB962C8B-B14F-4D97-AF65-F5344CB8AC3E}">
        <p14:creationId xmlns:p14="http://schemas.microsoft.com/office/powerpoint/2010/main" val="91454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FCE05-390C-4F8D-8F99-8BDE8E246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24" y="931423"/>
            <a:ext cx="6892777" cy="4923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722524-7910-48A3-B7F3-DA9D171A63AA}"/>
              </a:ext>
            </a:extLst>
          </p:cNvPr>
          <p:cNvSpPr txBox="1"/>
          <p:nvPr/>
        </p:nvSpPr>
        <p:spPr>
          <a:xfrm>
            <a:off x="133778" y="1134488"/>
            <a:ext cx="2117446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The team c 1958</a:t>
            </a:r>
          </a:p>
          <a:p>
            <a:pPr algn="ctr"/>
            <a:r>
              <a:rPr lang="en-GB" sz="1350" dirty="0"/>
              <a:t>Front Row L-R</a:t>
            </a:r>
          </a:p>
          <a:p>
            <a:pPr algn="ctr"/>
            <a:r>
              <a:rPr lang="en-GB" sz="1350" dirty="0"/>
              <a:t>Chris Everett, Pete Riffle, </a:t>
            </a:r>
            <a:r>
              <a:rPr lang="en-GB" sz="1350" dirty="0" err="1"/>
              <a:t>Capt</a:t>
            </a:r>
            <a:r>
              <a:rPr lang="en-GB" sz="1350" dirty="0"/>
              <a:t> John Henshaw, </a:t>
            </a:r>
          </a:p>
          <a:p>
            <a:pPr algn="ctr"/>
            <a:r>
              <a:rPr lang="en-GB" sz="1350" dirty="0"/>
              <a:t>Bob Louden, ?.</a:t>
            </a:r>
          </a:p>
          <a:p>
            <a:pPr algn="ctr"/>
            <a:r>
              <a:rPr lang="en-GB" sz="1350" dirty="0"/>
              <a:t>Middle Row L-R</a:t>
            </a:r>
          </a:p>
          <a:p>
            <a:pPr algn="ctr"/>
            <a:r>
              <a:rPr lang="en-GB" sz="1350" dirty="0" err="1"/>
              <a:t>Nev</a:t>
            </a:r>
            <a:r>
              <a:rPr lang="en-GB" sz="1350" dirty="0"/>
              <a:t> </a:t>
            </a:r>
            <a:r>
              <a:rPr lang="en-GB" sz="1350" dirty="0" err="1"/>
              <a:t>Borley</a:t>
            </a:r>
            <a:r>
              <a:rPr lang="en-GB" sz="1350" dirty="0"/>
              <a:t>, ?, ? Frank ?, Albie Field, Pete Attwood, John Boyd.</a:t>
            </a:r>
          </a:p>
          <a:p>
            <a:pPr algn="ctr"/>
            <a:r>
              <a:rPr lang="en-GB" sz="1350" dirty="0"/>
              <a:t>Rear row L-R</a:t>
            </a:r>
          </a:p>
          <a:p>
            <a:pPr algn="ctr"/>
            <a:r>
              <a:rPr lang="en-GB" sz="1350" dirty="0"/>
              <a:t>?, David Martin, ?</a:t>
            </a:r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r>
              <a:rPr lang="en-GB" sz="1350" dirty="0"/>
              <a:t>Any help with names would be greatly appreciated.</a:t>
            </a:r>
          </a:p>
        </p:txBody>
      </p:sp>
    </p:spTree>
    <p:extLst>
      <p:ext uri="{BB962C8B-B14F-4D97-AF65-F5344CB8AC3E}">
        <p14:creationId xmlns:p14="http://schemas.microsoft.com/office/powerpoint/2010/main" val="79650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012D-1A37-401E-9D23-EA9261D302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86286-0CBC-4300-83A8-128E1BD48E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A1C97-E8DD-4622-B3FB-2054BEA6B89D}"/>
              </a:ext>
            </a:extLst>
          </p:cNvPr>
          <p:cNvSpPr txBox="1"/>
          <p:nvPr/>
        </p:nvSpPr>
        <p:spPr>
          <a:xfrm>
            <a:off x="7321924" y="1490296"/>
            <a:ext cx="1775012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/>
              <a:t>Each site required the building of two OS pillars about 1,000 feet apart to form a base line for later work.</a:t>
            </a:r>
          </a:p>
          <a:p>
            <a:pPr algn="ctr"/>
            <a:r>
              <a:rPr lang="en-GB" sz="1350"/>
              <a:t>The picture above shows early stages of such a pillar with pegs being driven to transfer the buried mark</a:t>
            </a:r>
          </a:p>
          <a:p>
            <a:pPr algn="ctr"/>
            <a:r>
              <a:rPr lang="en-GB" sz="1350"/>
              <a:t>To the surface mark and thereafter to the top of the pillar.</a:t>
            </a:r>
            <a:endParaRPr lang="en-GB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DBD9A-CD18-4148-8E38-EE6DF42BD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" y="912868"/>
            <a:ext cx="7207919" cy="48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ECE3F-CF23-4A24-B5F3-B1D2B1DE2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2" y="888023"/>
            <a:ext cx="4089920" cy="5171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76231A-E213-452F-A8F4-87EA7726A15F}"/>
              </a:ext>
            </a:extLst>
          </p:cNvPr>
          <p:cNvSpPr txBox="1"/>
          <p:nvPr/>
        </p:nvSpPr>
        <p:spPr>
          <a:xfrm>
            <a:off x="4174149" y="1003856"/>
            <a:ext cx="470091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r>
              <a:rPr lang="en-GB" sz="1350" dirty="0"/>
              <a:t>The areas where the sites were in Eastern England tended to be flat and in consequence it was sometimes</a:t>
            </a:r>
          </a:p>
          <a:p>
            <a:pPr algn="ctr"/>
            <a:r>
              <a:rPr lang="en-GB" sz="1350" dirty="0"/>
              <a:t>Necessary to build Bilby towers on one of the baseline pillars and for the majority of the</a:t>
            </a:r>
          </a:p>
          <a:p>
            <a:pPr algn="ctr"/>
            <a:r>
              <a:rPr lang="en-GB" sz="1350" dirty="0"/>
              <a:t>OS triangulation stations used were elevated. We used several Cathedrals during the task , many church towers and several water towers.</a:t>
            </a:r>
          </a:p>
          <a:p>
            <a:pPr algn="ctr"/>
            <a:r>
              <a:rPr lang="en-GB" sz="1350" dirty="0"/>
              <a:t>Cathedrals used included Ely, Lincoln, Beverley and York.</a:t>
            </a:r>
          </a:p>
          <a:p>
            <a:pPr algn="ctr"/>
            <a:endParaRPr lang="en-GB" sz="1350" dirty="0"/>
          </a:p>
          <a:p>
            <a:pPr algn="ctr"/>
            <a:r>
              <a:rPr lang="en-GB" sz="1350" dirty="0"/>
              <a:t>The next few slides show aspects of tower building.</a:t>
            </a:r>
          </a:p>
        </p:txBody>
      </p:sp>
    </p:spTree>
    <p:extLst>
      <p:ext uri="{BB962C8B-B14F-4D97-AF65-F5344CB8AC3E}">
        <p14:creationId xmlns:p14="http://schemas.microsoft.com/office/powerpoint/2010/main" val="259465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1F51F4-4B96-4737-BF7F-6792979ED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2" y="213450"/>
            <a:ext cx="4467813" cy="6240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AA6517-F88E-44A9-BA93-D50804411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04" y="569538"/>
            <a:ext cx="4069168" cy="55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8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1F3A9-7C04-47DD-9A82-F09724088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67" y="193431"/>
            <a:ext cx="9596843" cy="66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0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1B4030-B8CB-4577-B76A-040978DFD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7" y="964084"/>
            <a:ext cx="6417129" cy="5036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DEEAE-F6BF-4E68-9B9F-91EB52549CC8}"/>
              </a:ext>
            </a:extLst>
          </p:cNvPr>
          <p:cNvSpPr txBox="1"/>
          <p:nvPr/>
        </p:nvSpPr>
        <p:spPr>
          <a:xfrm>
            <a:off x="6781023" y="1501062"/>
            <a:ext cx="2211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The picture on the left and the next slide shows Macca Base measurement in progress. It appears to me that the measurement taking place is a final short bay using a 6 metre invar tape, main bays were 24 metres.</a:t>
            </a:r>
          </a:p>
          <a:p>
            <a:r>
              <a:rPr lang="en-GB" sz="1350" dirty="0"/>
              <a:t>You can see clearly the straining tripods with the weight hanging below.</a:t>
            </a:r>
          </a:p>
        </p:txBody>
      </p:sp>
    </p:spTree>
    <p:extLst>
      <p:ext uri="{BB962C8B-B14F-4D97-AF65-F5344CB8AC3E}">
        <p14:creationId xmlns:p14="http://schemas.microsoft.com/office/powerpoint/2010/main" val="308538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3BF24-5755-402E-B985-E50410270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8" y="255238"/>
            <a:ext cx="8195643" cy="61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1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465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Baskerville Old Face</vt:lpstr>
      <vt:lpstr>Bauhaus 93</vt:lpstr>
      <vt:lpstr>Britannic Bold</vt:lpstr>
      <vt:lpstr>Calibri</vt:lpstr>
      <vt:lpstr>Calibri Light</vt:lpstr>
      <vt:lpstr>Office Theme</vt:lpstr>
      <vt:lpstr>Operation Emily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Emily</dc:title>
  <dc:creator>albert field</dc:creator>
  <cp:lastModifiedBy>albert field</cp:lastModifiedBy>
  <cp:revision>14</cp:revision>
  <dcterms:created xsi:type="dcterms:W3CDTF">2017-09-23T12:29:23Z</dcterms:created>
  <dcterms:modified xsi:type="dcterms:W3CDTF">2017-09-23T14:18:57Z</dcterms:modified>
</cp:coreProperties>
</file>